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3"/>
  </p:notesMasterIdLst>
  <p:handoutMasterIdLst>
    <p:handoutMasterId r:id="rId14"/>
  </p:handoutMasterIdLst>
  <p:sldIdLst>
    <p:sldId id="259" r:id="rId2"/>
    <p:sldId id="356" r:id="rId3"/>
    <p:sldId id="355" r:id="rId4"/>
    <p:sldId id="354" r:id="rId5"/>
    <p:sldId id="359" r:id="rId6"/>
    <p:sldId id="353" r:id="rId7"/>
    <p:sldId id="363" r:id="rId8"/>
    <p:sldId id="368" r:id="rId9"/>
    <p:sldId id="370" r:id="rId10"/>
    <p:sldId id="369" r:id="rId11"/>
    <p:sldId id="352" r:id="rId12"/>
  </p:sldIdLst>
  <p:sldSz cx="10691813" cy="7559675"/>
  <p:notesSz cx="7099300" cy="10234613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268" kern="1200">
        <a:solidFill>
          <a:schemeClr val="tx1"/>
        </a:solidFill>
        <a:latin typeface="Times New Roman" panose="02020603050405020304" pitchFamily="18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431963" algn="l" rtl="0" eaLnBrk="0" fontAlgn="base" hangingPunct="0">
      <a:spcBef>
        <a:spcPct val="0"/>
      </a:spcBef>
      <a:spcAft>
        <a:spcPct val="0"/>
      </a:spcAft>
      <a:defRPr sz="2268" kern="1200">
        <a:solidFill>
          <a:schemeClr val="tx1"/>
        </a:solidFill>
        <a:latin typeface="Times New Roman" panose="02020603050405020304" pitchFamily="18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863925" algn="l" rtl="0" eaLnBrk="0" fontAlgn="base" hangingPunct="0">
      <a:spcBef>
        <a:spcPct val="0"/>
      </a:spcBef>
      <a:spcAft>
        <a:spcPct val="0"/>
      </a:spcAft>
      <a:defRPr sz="2268" kern="1200">
        <a:solidFill>
          <a:schemeClr val="tx1"/>
        </a:solidFill>
        <a:latin typeface="Times New Roman" panose="02020603050405020304" pitchFamily="18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295888" algn="l" rtl="0" eaLnBrk="0" fontAlgn="base" hangingPunct="0">
      <a:spcBef>
        <a:spcPct val="0"/>
      </a:spcBef>
      <a:spcAft>
        <a:spcPct val="0"/>
      </a:spcAft>
      <a:defRPr sz="2268" kern="1200">
        <a:solidFill>
          <a:schemeClr val="tx1"/>
        </a:solidFill>
        <a:latin typeface="Times New Roman" panose="02020603050405020304" pitchFamily="18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1727850" algn="l" rtl="0" eaLnBrk="0" fontAlgn="base" hangingPunct="0">
      <a:spcBef>
        <a:spcPct val="0"/>
      </a:spcBef>
      <a:spcAft>
        <a:spcPct val="0"/>
      </a:spcAft>
      <a:defRPr sz="2268" kern="1200">
        <a:solidFill>
          <a:schemeClr val="tx1"/>
        </a:solidFill>
        <a:latin typeface="Times New Roman" panose="02020603050405020304" pitchFamily="18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159813" algn="l" defTabSz="863925" rtl="0" eaLnBrk="1" latinLnBrk="0" hangingPunct="1">
      <a:defRPr sz="2268" kern="1200">
        <a:solidFill>
          <a:schemeClr val="tx1"/>
        </a:solidFill>
        <a:latin typeface="Times New Roman" panose="02020603050405020304" pitchFamily="18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591775" algn="l" defTabSz="863925" rtl="0" eaLnBrk="1" latinLnBrk="0" hangingPunct="1">
      <a:defRPr sz="2268" kern="1200">
        <a:solidFill>
          <a:schemeClr val="tx1"/>
        </a:solidFill>
        <a:latin typeface="Times New Roman" panose="02020603050405020304" pitchFamily="18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023738" algn="l" defTabSz="863925" rtl="0" eaLnBrk="1" latinLnBrk="0" hangingPunct="1">
      <a:defRPr sz="2268" kern="1200">
        <a:solidFill>
          <a:schemeClr val="tx1"/>
        </a:solidFill>
        <a:latin typeface="Times New Roman" panose="02020603050405020304" pitchFamily="18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455700" algn="l" defTabSz="863925" rtl="0" eaLnBrk="1" latinLnBrk="0" hangingPunct="1">
      <a:defRPr sz="2268" kern="1200">
        <a:solidFill>
          <a:schemeClr val="tx1"/>
        </a:solidFill>
        <a:latin typeface="Times New Roman" panose="02020603050405020304" pitchFamily="18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156" userDrawn="1">
          <p15:clr>
            <a:srgbClr val="A4A3A4"/>
          </p15:clr>
        </p15:guide>
        <p15:guide id="2" pos="64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2A9BB5"/>
    <a:srgbClr val="69AAC8"/>
    <a:srgbClr val="FF5050"/>
    <a:srgbClr val="FF9933"/>
    <a:srgbClr val="75C5F0"/>
    <a:srgbClr val="8E84B7"/>
    <a:srgbClr val="CC99FF"/>
    <a:srgbClr val="0066CC"/>
    <a:srgbClr val="99CCFF"/>
    <a:srgbClr val="8DC1D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137" autoAdjust="0"/>
    <p:restoredTop sz="96477" autoAdjust="0"/>
  </p:normalViewPr>
  <p:slideViewPr>
    <p:cSldViewPr snapToObjects="1">
      <p:cViewPr varScale="1">
        <p:scale>
          <a:sx n="98" d="100"/>
          <a:sy n="98" d="100"/>
        </p:scale>
        <p:origin x="-1332" y="-102"/>
      </p:cViewPr>
      <p:guideLst>
        <p:guide orient="horz" pos="1156"/>
        <p:guide pos="646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6" d="100"/>
          <a:sy n="76" d="100"/>
        </p:scale>
        <p:origin x="-3252" y="-84"/>
      </p:cViewPr>
      <p:guideLst>
        <p:guide orient="horz" pos="3223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7" Type="http://schemas.openxmlformats.org/officeDocument/2006/relationships/slide" Target="slides/slide11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5" Type="http://schemas.openxmlformats.org/officeDocument/2006/relationships/slide" Target="slides/slide6.xml"/><Relationship Id="rId4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9" tIns="47339" rIns="94679" bIns="4733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1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9" tIns="47339" rIns="94679" bIns="4733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9" tIns="47339" rIns="94679" bIns="4733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9" tIns="47339" rIns="94679" bIns="4733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821419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9" tIns="47339" rIns="94679" bIns="4733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1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9" tIns="47339" rIns="94679" bIns="4733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35025" y="768350"/>
            <a:ext cx="542925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0925"/>
            <a:ext cx="520382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9" tIns="47339" rIns="94679" bIns="473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9" tIns="47339" rIns="94679" bIns="4733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79" tIns="47339" rIns="94679" bIns="4733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 smtClean="0"/>
            </a:lvl1pPr>
          </a:lstStyle>
          <a:p>
            <a:pPr>
              <a:defRPr/>
            </a:pPr>
            <a:fld id="{00DA3E0A-FF46-4838-B0F4-DDA122644CC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850719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34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31963" algn="l" rtl="0" eaLnBrk="0" fontAlgn="base" hangingPunct="0">
      <a:spcBef>
        <a:spcPct val="30000"/>
      </a:spcBef>
      <a:spcAft>
        <a:spcPct val="0"/>
      </a:spcAft>
      <a:defRPr sz="1134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863925" algn="l" rtl="0" eaLnBrk="0" fontAlgn="base" hangingPunct="0">
      <a:spcBef>
        <a:spcPct val="30000"/>
      </a:spcBef>
      <a:spcAft>
        <a:spcPct val="0"/>
      </a:spcAft>
      <a:defRPr sz="1134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295888" algn="l" rtl="0" eaLnBrk="0" fontAlgn="base" hangingPunct="0">
      <a:spcBef>
        <a:spcPct val="30000"/>
      </a:spcBef>
      <a:spcAft>
        <a:spcPct val="0"/>
      </a:spcAft>
      <a:defRPr sz="1134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727850" algn="l" rtl="0" eaLnBrk="0" fontAlgn="base" hangingPunct="0">
      <a:spcBef>
        <a:spcPct val="30000"/>
      </a:spcBef>
      <a:spcAft>
        <a:spcPct val="0"/>
      </a:spcAft>
      <a:defRPr sz="1134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159813" algn="l" defTabSz="863925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6pPr>
    <a:lvl7pPr marL="2591775" algn="l" defTabSz="863925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7pPr>
    <a:lvl8pPr marL="3023738" algn="l" defTabSz="863925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8pPr>
    <a:lvl9pPr marL="3455700" algn="l" defTabSz="863925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" y="-465"/>
            <a:ext cx="10691155" cy="7560140"/>
          </a:xfrm>
          <a:prstGeom prst="rect">
            <a:avLst/>
          </a:prstGeom>
        </p:spPr>
      </p:pic>
      <p:sp>
        <p:nvSpPr>
          <p:cNvPr id="5" name="Rectangle 1029"/>
          <p:cNvSpPr>
            <a:spLocks noChangeArrowheads="1"/>
          </p:cNvSpPr>
          <p:nvPr userDrawn="1"/>
        </p:nvSpPr>
        <p:spPr bwMode="auto">
          <a:xfrm>
            <a:off x="233338" y="7164213"/>
            <a:ext cx="1296144" cy="311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>
            <a:lvl1pPr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855663" indent="-328613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317625" indent="-263525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843088" indent="-261938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370138" indent="-263525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8273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32845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7417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41989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l" eaLnBrk="1">
              <a:lnSpc>
                <a:spcPct val="89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/>
            </a:pPr>
            <a:r>
              <a:rPr lang="fr-FR" sz="1100" b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</a:rPr>
              <a:t>17 novembre 2016</a:t>
            </a:r>
            <a:endParaRPr lang="en-GB" sz="1100" b="0" dirty="0" smtClean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8" name="Rectangle 1029"/>
          <p:cNvSpPr>
            <a:spLocks noChangeArrowheads="1"/>
          </p:cNvSpPr>
          <p:nvPr userDrawn="1"/>
        </p:nvSpPr>
        <p:spPr bwMode="auto">
          <a:xfrm>
            <a:off x="3041650" y="7164214"/>
            <a:ext cx="4320480" cy="2957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>
            <a:lvl1pPr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855663" indent="-328613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317625" indent="-263525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843088" indent="-261938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370138" indent="-263525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8273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32845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7417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41989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>
              <a:lnSpc>
                <a:spcPct val="89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/>
            </a:pPr>
            <a:r>
              <a:rPr lang="fr-FR" sz="1100" b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</a:rPr>
              <a:t>ADEME /</a:t>
            </a:r>
            <a:r>
              <a:rPr lang="fr-FR" sz="1100" b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</a:rPr>
              <a:t> Valise pédagogique</a:t>
            </a:r>
            <a:endParaRPr lang="en-GB" sz="1100" b="0" dirty="0" smtClean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3500889"/>
      </p:ext>
    </p:extLst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33222530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514909342"/>
      </p:ext>
    </p:extLst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83925"/>
            <a:ext cx="10691813" cy="775750"/>
          </a:xfrm>
          <a:prstGeom prst="rect">
            <a:avLst/>
          </a:prstGeom>
        </p:spPr>
      </p:pic>
      <p:sp>
        <p:nvSpPr>
          <p:cNvPr id="818181" name="Rectangle 1029"/>
          <p:cNvSpPr>
            <a:spLocks noChangeArrowheads="1"/>
          </p:cNvSpPr>
          <p:nvPr userDrawn="1"/>
        </p:nvSpPr>
        <p:spPr bwMode="auto">
          <a:xfrm>
            <a:off x="10329237" y="7247688"/>
            <a:ext cx="445492" cy="311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>
            <a:lvl1pPr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855663" indent="-328613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317625" indent="-263525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843088" indent="-261938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370138" indent="-263525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8273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32845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7417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41989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>
              <a:lnSpc>
                <a:spcPct val="89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/>
            </a:pPr>
            <a:fld id="{FF3AB183-A386-4BE8-86C1-719E98E25F60}" type="slidenum">
              <a:rPr lang="en-GB" sz="1300" b="1" smtClean="0">
                <a:solidFill>
                  <a:srgbClr val="69AAC8"/>
                </a:solidFill>
                <a:effectLst/>
                <a:latin typeface="+mj-lt"/>
              </a:rPr>
              <a:pPr algn="ctr" eaLnBrk="1">
                <a:lnSpc>
                  <a:spcPct val="89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  <a:defRPr/>
              </a:pPr>
              <a:t>‹N°›</a:t>
            </a:fld>
            <a:endParaRPr lang="en-GB" sz="1300" b="1" dirty="0" smtClean="0">
              <a:solidFill>
                <a:srgbClr val="69AAC8"/>
              </a:solidFill>
              <a:effectLst/>
              <a:latin typeface="+mj-lt"/>
            </a:endParaRPr>
          </a:p>
        </p:txBody>
      </p:sp>
      <p:sp>
        <p:nvSpPr>
          <p:cNvPr id="1030" name="Line 1034"/>
          <p:cNvSpPr>
            <a:spLocks noChangeShapeType="1"/>
          </p:cNvSpPr>
          <p:nvPr userDrawn="1"/>
        </p:nvSpPr>
        <p:spPr bwMode="auto">
          <a:xfrm flipH="1">
            <a:off x="190497" y="7475679"/>
            <a:ext cx="419993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fr-FR" sz="2000">
              <a:solidFill>
                <a:schemeClr val="tx1">
                  <a:lumMod val="50000"/>
                  <a:lumOff val="50000"/>
                </a:schemeClr>
              </a:solidFill>
              <a:effectLst/>
              <a:latin typeface="DaxOT-Regular" panose="02000506060000020004" pitchFamily="50" charset="0"/>
            </a:endParaRPr>
          </a:p>
        </p:txBody>
      </p:sp>
      <p:sp>
        <p:nvSpPr>
          <p:cNvPr id="14" name="Rectangle 1029"/>
          <p:cNvSpPr>
            <a:spLocks noChangeArrowheads="1"/>
          </p:cNvSpPr>
          <p:nvPr userDrawn="1"/>
        </p:nvSpPr>
        <p:spPr bwMode="auto">
          <a:xfrm>
            <a:off x="233338" y="7164213"/>
            <a:ext cx="1296144" cy="311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>
            <a:lvl1pPr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855663" indent="-328613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317625" indent="-263525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843088" indent="-261938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370138" indent="-263525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8273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32845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7417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41989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l" eaLnBrk="1">
              <a:lnSpc>
                <a:spcPct val="89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/>
            </a:pPr>
            <a:r>
              <a:rPr lang="fr-FR" sz="1100" b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</a:rPr>
              <a:t>17 novembre 2016</a:t>
            </a:r>
            <a:endParaRPr lang="en-GB" sz="1100" b="0" dirty="0" smtClean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7" name="Rectangle 1029"/>
          <p:cNvSpPr>
            <a:spLocks noChangeArrowheads="1"/>
          </p:cNvSpPr>
          <p:nvPr userDrawn="1"/>
        </p:nvSpPr>
        <p:spPr bwMode="auto">
          <a:xfrm>
            <a:off x="3041650" y="7164214"/>
            <a:ext cx="4608512" cy="2957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>
            <a:lvl1pPr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855663" indent="-328613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317625" indent="-263525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843088" indent="-261938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370138" indent="-263525" defTabSz="10541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8273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32845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7417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4198938" indent="-263525" defTabSz="1054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>
              <a:lnSpc>
                <a:spcPct val="89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/>
            </a:pPr>
            <a:r>
              <a:rPr lang="fr-FR" sz="1100" b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</a:rPr>
              <a:t>ADEME /</a:t>
            </a:r>
            <a:r>
              <a:rPr lang="fr-FR" sz="1100" b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</a:rPr>
              <a:t> Valise pédagogique : </a:t>
            </a:r>
            <a:r>
              <a:rPr lang="fr-FR" sz="1100" b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</a:rPr>
              <a:t>La ventilation mécanique dans les </a:t>
            </a:r>
            <a:r>
              <a:rPr lang="fr-FR" sz="1100" b="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</a:rPr>
              <a:t>logements</a:t>
            </a:r>
            <a:endParaRPr lang="en-GB" sz="1100" b="0" dirty="0" smtClean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Calibri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79998"/>
            <a:ext cx="10296000" cy="7254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13" r:id="rId2"/>
    <p:sldLayoutId id="2147483818" r:id="rId3"/>
  </p:sldLayoutIdLst>
  <p:transition spd="slow" advClick="0"/>
  <p:timing>
    <p:tnLst>
      <p:par>
        <p:cTn id="1" dur="indefinite" restart="never" nodeType="tmRoot"/>
      </p:par>
    </p:tnLst>
  </p:timing>
  <p:txStyles>
    <p:titleStyle>
      <a:lvl1pPr algn="r" defTabSz="995914" rtl="0" eaLnBrk="0" fontAlgn="base" hangingPunct="0">
        <a:spcBef>
          <a:spcPct val="0"/>
        </a:spcBef>
        <a:spcAft>
          <a:spcPct val="0"/>
        </a:spcAft>
        <a:defRPr sz="3496" b="1">
          <a:solidFill>
            <a:schemeClr val="bg2"/>
          </a:solidFill>
          <a:latin typeface="+mj-lt"/>
          <a:ea typeface="+mj-ea"/>
          <a:cs typeface="+mj-cs"/>
        </a:defRPr>
      </a:lvl1pPr>
      <a:lvl2pPr algn="r" defTabSz="995914" rtl="0" eaLnBrk="0" fontAlgn="base" hangingPunct="0">
        <a:spcBef>
          <a:spcPct val="0"/>
        </a:spcBef>
        <a:spcAft>
          <a:spcPct val="0"/>
        </a:spcAft>
        <a:defRPr sz="3496" b="1">
          <a:solidFill>
            <a:schemeClr val="bg2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2pPr>
      <a:lvl3pPr algn="r" defTabSz="995914" rtl="0" eaLnBrk="0" fontAlgn="base" hangingPunct="0">
        <a:spcBef>
          <a:spcPct val="0"/>
        </a:spcBef>
        <a:spcAft>
          <a:spcPct val="0"/>
        </a:spcAft>
        <a:defRPr sz="3496" b="1">
          <a:solidFill>
            <a:schemeClr val="bg2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3pPr>
      <a:lvl4pPr algn="r" defTabSz="995914" rtl="0" eaLnBrk="0" fontAlgn="base" hangingPunct="0">
        <a:spcBef>
          <a:spcPct val="0"/>
        </a:spcBef>
        <a:spcAft>
          <a:spcPct val="0"/>
        </a:spcAft>
        <a:defRPr sz="3496" b="1">
          <a:solidFill>
            <a:schemeClr val="bg2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4pPr>
      <a:lvl5pPr algn="r" defTabSz="995914" rtl="0" eaLnBrk="0" fontAlgn="base" hangingPunct="0">
        <a:spcBef>
          <a:spcPct val="0"/>
        </a:spcBef>
        <a:spcAft>
          <a:spcPct val="0"/>
        </a:spcAft>
        <a:defRPr sz="3496" b="1">
          <a:solidFill>
            <a:schemeClr val="bg2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5pPr>
      <a:lvl6pPr marL="431963" algn="r" rtl="0" fontAlgn="base">
        <a:spcBef>
          <a:spcPct val="0"/>
        </a:spcBef>
        <a:spcAft>
          <a:spcPct val="0"/>
        </a:spcAft>
        <a:defRPr sz="3023" b="1">
          <a:solidFill>
            <a:schemeClr val="bg2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6pPr>
      <a:lvl7pPr marL="863925" algn="r" rtl="0" fontAlgn="base">
        <a:spcBef>
          <a:spcPct val="0"/>
        </a:spcBef>
        <a:spcAft>
          <a:spcPct val="0"/>
        </a:spcAft>
        <a:defRPr sz="3023" b="1">
          <a:solidFill>
            <a:schemeClr val="bg2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7pPr>
      <a:lvl8pPr marL="1295888" algn="r" rtl="0" fontAlgn="base">
        <a:spcBef>
          <a:spcPct val="0"/>
        </a:spcBef>
        <a:spcAft>
          <a:spcPct val="0"/>
        </a:spcAft>
        <a:defRPr sz="3023" b="1">
          <a:solidFill>
            <a:schemeClr val="bg2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8pPr>
      <a:lvl9pPr marL="1727850" algn="r" rtl="0" fontAlgn="base">
        <a:spcBef>
          <a:spcPct val="0"/>
        </a:spcBef>
        <a:spcAft>
          <a:spcPct val="0"/>
        </a:spcAft>
        <a:defRPr sz="3023" b="1">
          <a:solidFill>
            <a:schemeClr val="bg2"/>
          </a:solidFill>
          <a:latin typeface="Arial Narrow" pitchFamily="34" charset="0"/>
          <a:ea typeface="Arial Unicode MS" pitchFamily="34" charset="-128"/>
          <a:cs typeface="Arial Unicode MS" pitchFamily="34" charset="-128"/>
        </a:defRPr>
      </a:lvl9pPr>
    </p:titleStyle>
    <p:bodyStyle>
      <a:lvl1pPr marL="373468" indent="-373468" algn="l" defTabSz="995914" rtl="0" eaLnBrk="0" fontAlgn="base" hangingPunct="0">
        <a:spcBef>
          <a:spcPct val="20000"/>
        </a:spcBef>
        <a:spcAft>
          <a:spcPct val="0"/>
        </a:spcAft>
        <a:buClr>
          <a:srgbClr val="91CA1E"/>
        </a:buClr>
        <a:buSzPct val="75000"/>
        <a:buFont typeface="Wingdings" panose="05000000000000000000" pitchFamily="2" charset="2"/>
        <a:buChar char="n"/>
        <a:defRPr sz="2740" b="1">
          <a:solidFill>
            <a:srgbClr val="5F5F5F"/>
          </a:solidFill>
          <a:latin typeface="+mn-lt"/>
          <a:ea typeface="+mn-ea"/>
          <a:cs typeface="+mn-cs"/>
        </a:defRPr>
      </a:lvl1pPr>
      <a:lvl2pPr marL="808430" indent="-310474" algn="l" defTabSz="995914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SzPct val="65000"/>
        <a:buFont typeface="Wingdings" panose="05000000000000000000" pitchFamily="2" charset="2"/>
        <a:buChar char="n"/>
        <a:defRPr sz="2362">
          <a:solidFill>
            <a:srgbClr val="5F5F5F"/>
          </a:solidFill>
          <a:latin typeface="+mn-lt"/>
          <a:ea typeface="+mn-ea"/>
          <a:cs typeface="+mn-cs"/>
        </a:defRPr>
      </a:lvl2pPr>
      <a:lvl3pPr marL="1244892" indent="-248978" algn="l" defTabSz="995914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SzPct val="65000"/>
        <a:buFont typeface="Wingdings" panose="05000000000000000000" pitchFamily="2" charset="2"/>
        <a:buChar char="n"/>
        <a:defRPr sz="2173">
          <a:solidFill>
            <a:srgbClr val="5F5F5F"/>
          </a:solidFill>
          <a:latin typeface="+mn-lt"/>
          <a:ea typeface="+mn-ea"/>
          <a:cs typeface="+mn-cs"/>
        </a:defRPr>
      </a:lvl3pPr>
      <a:lvl4pPr marL="1741350" indent="-247479" algn="l" defTabSz="995914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n"/>
        <a:defRPr sz="1984">
          <a:solidFill>
            <a:srgbClr val="5F5F5F"/>
          </a:solidFill>
          <a:latin typeface="+mn-lt"/>
          <a:ea typeface="+mn-ea"/>
          <a:cs typeface="+mn-cs"/>
        </a:defRPr>
      </a:lvl4pPr>
      <a:lvl5pPr marL="2239306" indent="-248978" algn="l" defTabSz="995914" rtl="0" eaLnBrk="0" fontAlgn="base" hangingPunct="0">
        <a:spcBef>
          <a:spcPct val="20000"/>
        </a:spcBef>
        <a:spcAft>
          <a:spcPct val="0"/>
        </a:spcAft>
        <a:buClr>
          <a:srgbClr val="C0C0C0"/>
        </a:buClr>
        <a:buSzPct val="55000"/>
        <a:buFont typeface="Wingdings" panose="05000000000000000000" pitchFamily="2" charset="2"/>
        <a:buChar char="n"/>
        <a:defRPr sz="1606">
          <a:solidFill>
            <a:srgbClr val="5F5F5F"/>
          </a:solidFill>
          <a:latin typeface="+mn-lt"/>
          <a:ea typeface="+mn-ea"/>
          <a:cs typeface="+mn-cs"/>
        </a:defRPr>
      </a:lvl5pPr>
      <a:lvl6pPr marL="2375794" indent="-215981" algn="l" rtl="0" fontAlgn="base">
        <a:spcBef>
          <a:spcPct val="20000"/>
        </a:spcBef>
        <a:spcAft>
          <a:spcPct val="0"/>
        </a:spcAft>
        <a:buClr>
          <a:srgbClr val="C0C0C0"/>
        </a:buClr>
        <a:buSzPct val="55000"/>
        <a:buFont typeface="Wingdings" pitchFamily="2" charset="2"/>
        <a:buChar char="n"/>
        <a:defRPr sz="1417">
          <a:solidFill>
            <a:srgbClr val="5F5F5F"/>
          </a:solidFill>
          <a:latin typeface="+mn-lt"/>
          <a:ea typeface="+mn-ea"/>
          <a:cs typeface="+mn-cs"/>
        </a:defRPr>
      </a:lvl6pPr>
      <a:lvl7pPr marL="2807757" indent="-215981" algn="l" rtl="0" fontAlgn="base">
        <a:spcBef>
          <a:spcPct val="20000"/>
        </a:spcBef>
        <a:spcAft>
          <a:spcPct val="0"/>
        </a:spcAft>
        <a:buClr>
          <a:srgbClr val="C0C0C0"/>
        </a:buClr>
        <a:buSzPct val="55000"/>
        <a:buFont typeface="Wingdings" pitchFamily="2" charset="2"/>
        <a:buChar char="n"/>
        <a:defRPr sz="1417">
          <a:solidFill>
            <a:srgbClr val="5F5F5F"/>
          </a:solidFill>
          <a:latin typeface="+mn-lt"/>
          <a:ea typeface="+mn-ea"/>
          <a:cs typeface="+mn-cs"/>
        </a:defRPr>
      </a:lvl7pPr>
      <a:lvl8pPr marL="3239719" indent="-215981" algn="l" rtl="0" fontAlgn="base">
        <a:spcBef>
          <a:spcPct val="20000"/>
        </a:spcBef>
        <a:spcAft>
          <a:spcPct val="0"/>
        </a:spcAft>
        <a:buClr>
          <a:srgbClr val="C0C0C0"/>
        </a:buClr>
        <a:buSzPct val="55000"/>
        <a:buFont typeface="Wingdings" pitchFamily="2" charset="2"/>
        <a:buChar char="n"/>
        <a:defRPr sz="1417">
          <a:solidFill>
            <a:srgbClr val="5F5F5F"/>
          </a:solidFill>
          <a:latin typeface="+mn-lt"/>
          <a:ea typeface="+mn-ea"/>
          <a:cs typeface="+mn-cs"/>
        </a:defRPr>
      </a:lvl8pPr>
      <a:lvl9pPr marL="3671682" indent="-215981" algn="l" rtl="0" fontAlgn="base">
        <a:spcBef>
          <a:spcPct val="20000"/>
        </a:spcBef>
        <a:spcAft>
          <a:spcPct val="0"/>
        </a:spcAft>
        <a:buClr>
          <a:srgbClr val="C0C0C0"/>
        </a:buClr>
        <a:buSzPct val="55000"/>
        <a:buFont typeface="Wingdings" pitchFamily="2" charset="2"/>
        <a:buChar char="n"/>
        <a:defRPr sz="1417">
          <a:solidFill>
            <a:srgbClr val="5F5F5F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63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25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888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850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813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775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738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700" algn="l" defTabSz="86392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4649" userDrawn="1">
          <p15:clr>
            <a:srgbClr val="F26B43"/>
          </p15:clr>
        </p15:guide>
        <p15:guide id="2" pos="64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>
          <a:xfrm>
            <a:off x="972000" y="3273501"/>
            <a:ext cx="9486474" cy="1149278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l"/>
            <a:r>
              <a:rPr lang="fr-FR" sz="3400" kern="0" dirty="0" smtClean="0">
                <a:solidFill>
                  <a:srgbClr val="EE7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ventilation mécanique dans les logements</a:t>
            </a:r>
            <a:endParaRPr lang="fr-FR" sz="3400" kern="0" dirty="0">
              <a:solidFill>
                <a:srgbClr val="EE7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Aft>
                <a:spcPts val="600"/>
              </a:spcAft>
            </a:pPr>
            <a:r>
              <a:rPr lang="fr-FR" sz="2400" b="0" kern="0" dirty="0" smtClean="0">
                <a:solidFill>
                  <a:srgbClr val="EE7F00"/>
                </a:solidFill>
                <a:latin typeface="Calibri Light" pitchFamily="34" charset="0"/>
                <a:cs typeface="Calibri Light" pitchFamily="34" charset="0"/>
              </a:rPr>
              <a:t>Diaporama 01 – Contexte </a:t>
            </a:r>
            <a:r>
              <a:rPr lang="fr-FR" sz="2400" b="0" kern="0" dirty="0" smtClean="0">
                <a:solidFill>
                  <a:srgbClr val="EE7F00"/>
                </a:solidFill>
                <a:latin typeface="Calibri Light" pitchFamily="34" charset="0"/>
                <a:cs typeface="Calibri Light" pitchFamily="34" charset="0"/>
              </a:rPr>
              <a:t>général</a:t>
            </a:r>
            <a:endParaRPr lang="fr-FR" sz="2400" b="0" kern="0" dirty="0" smtClean="0">
              <a:solidFill>
                <a:srgbClr val="EE7F00"/>
              </a:solidFill>
              <a:latin typeface="Calibri Light" pitchFamily="34" charset="0"/>
              <a:cs typeface="Calibri Light" pitchFamily="34" charset="0"/>
            </a:endParaRPr>
          </a:p>
          <a:p>
            <a:pPr algn="l"/>
            <a:endParaRPr lang="fr-FR" sz="2700" b="0" kern="0" dirty="0">
              <a:solidFill>
                <a:srgbClr val="EE7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1040499" y="5724053"/>
            <a:ext cx="8550370" cy="864096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l"/>
            <a:r>
              <a:rPr lang="fr-FR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Toute utilisation de tout ou partie de ce diaporama doit mentionner explicitement la source :</a:t>
            </a:r>
          </a:p>
          <a:p>
            <a:pPr algn="l"/>
            <a:r>
              <a:rPr lang="fr-FR" sz="1400" b="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« </a:t>
            </a:r>
            <a:r>
              <a:rPr lang="fr-FR" sz="1400" b="0" i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Diapositives issues de la valise pédagogique ADEME-Cerema, Ventilation dans les logements, Romuald Jobert </a:t>
            </a:r>
            <a:r>
              <a:rPr lang="fr-FR" sz="1400" b="0" i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Cerema Centre-Est, </a:t>
            </a:r>
            <a:r>
              <a:rPr lang="fr-FR" sz="1400" b="0" i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novembre 2016 </a:t>
            </a:r>
            <a:r>
              <a:rPr lang="fr-FR" sz="1400" b="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»</a:t>
            </a:r>
            <a:endParaRPr lang="fr-FR" sz="1400" b="0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211" y="179611"/>
            <a:ext cx="1493164" cy="1656184"/>
          </a:xfrm>
          <a:prstGeom prst="rect">
            <a:avLst/>
          </a:prstGeom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620000" y="215509"/>
            <a:ext cx="8928992" cy="612000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fr-FR" sz="3600" kern="0" dirty="0" smtClean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Contexte général de la ventilation</a:t>
            </a:r>
            <a:endParaRPr lang="fr-FR" sz="3600" kern="0" dirty="0">
              <a:solidFill>
                <a:srgbClr val="69AAC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025426" y="1043533"/>
            <a:ext cx="8856984" cy="564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42900" indent="-3429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lvl="1">
              <a:lnSpc>
                <a:spcPts val="3700"/>
              </a:lnSpc>
              <a:spcBef>
                <a:spcPts val="1200"/>
              </a:spcBef>
              <a:buClr>
                <a:srgbClr val="649114"/>
              </a:buClr>
              <a:buSzPct val="120000"/>
              <a:buFont typeface="Arial" panose="020B0604020202020204" pitchFamily="34" charset="0"/>
              <a:buNone/>
            </a:pPr>
            <a:r>
              <a:rPr lang="fr-FR" sz="2600" dirty="0" smtClean="0">
                <a:solidFill>
                  <a:srgbClr val="69AAC8"/>
                </a:solidFill>
                <a:latin typeface="Calibri" panose="020F0502020204030204" pitchFamily="34" charset="0"/>
              </a:rPr>
              <a:t>Le contrôle de la réglementation "aération des logements"</a:t>
            </a:r>
            <a:endParaRPr lang="fr-FR" sz="2600" dirty="0">
              <a:solidFill>
                <a:srgbClr val="69AAC8"/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044476" y="1476920"/>
            <a:ext cx="8837934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649114"/>
              </a:buClr>
            </a:pPr>
            <a:r>
              <a:rPr lang="fr-FR" sz="19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Les résultats des contrôles réalisés sur les bâtiments résidentiels confirment un taux anormalement élevé d’infractions qui témoigne d’une maîtrise insuffisante de la qualité de la construction par l’ensemble des acteurs </a:t>
            </a:r>
            <a:r>
              <a:rPr lang="fr-FR" sz="18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(BO 2005-20, Circulaire n° 2005-61)</a:t>
            </a:r>
            <a:endParaRPr lang="fr-FR" sz="1800" b="0" dirty="0">
              <a:solidFill>
                <a:schemeClr val="tx2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0" name="Image 9" descr="ORTEC_Localisation Rubriques.jpg"/>
          <p:cNvPicPr>
            <a:picLocks noChangeAspect="1"/>
          </p:cNvPicPr>
          <p:nvPr/>
        </p:nvPicPr>
        <p:blipFill>
          <a:blip r:embed="rId2" cstate="print">
            <a:lum contrast="5000"/>
          </a:blip>
          <a:stretch>
            <a:fillRect/>
          </a:stretch>
        </p:blipFill>
        <p:spPr>
          <a:xfrm>
            <a:off x="1313458" y="2540132"/>
            <a:ext cx="8432842" cy="4120025"/>
          </a:xfrm>
          <a:prstGeom prst="rect">
            <a:avLst/>
          </a:prstGeom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/>
          <p:cNvSpPr txBox="1">
            <a:spLocks/>
          </p:cNvSpPr>
          <p:nvPr/>
        </p:nvSpPr>
        <p:spPr>
          <a:xfrm>
            <a:off x="1620000" y="215509"/>
            <a:ext cx="8928992" cy="612000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fr-FR" sz="3600" kern="0" dirty="0" smtClean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Merci pour </a:t>
            </a:r>
            <a:r>
              <a:rPr lang="fr-FR" sz="3600" kern="0" dirty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votre attention !</a:t>
            </a:r>
          </a:p>
        </p:txBody>
      </p:sp>
      <p:pic>
        <p:nvPicPr>
          <p:cNvPr id="4" name="Image 3" descr="Logo ADEME 20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000" y="2520000"/>
            <a:ext cx="1926336" cy="2136648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1080000" y="5760000"/>
            <a:ext cx="8550370" cy="864096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/>
            <a:r>
              <a:rPr lang="fr-FR" sz="14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Toute utilisation de tout ou partie de ce diaporama doit mentionner explicitement la source :</a:t>
            </a:r>
          </a:p>
          <a:p>
            <a:pPr algn="ctr"/>
            <a:r>
              <a:rPr lang="fr-FR" sz="1400" b="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« </a:t>
            </a:r>
            <a:r>
              <a:rPr lang="fr-FR" sz="1400" b="0" i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Diapositives issues de la valise pédagogique ADEME-Cerema, Ventilation dans les logements, Romuald </a:t>
            </a:r>
            <a:r>
              <a:rPr lang="fr-FR" sz="1400" b="0" i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Jobert, Cerema Centre-Est, </a:t>
            </a:r>
            <a:r>
              <a:rPr lang="fr-FR" sz="1400" b="0" i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novembre 2016 </a:t>
            </a:r>
            <a:r>
              <a:rPr lang="fr-FR" sz="1400" b="0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itchFamily="34" charset="0"/>
                <a:cs typeface="Calibri Light" pitchFamily="34" charset="0"/>
              </a:rPr>
              <a:t>»</a:t>
            </a:r>
            <a:endParaRPr lang="fr-FR" sz="1400" b="0" kern="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486136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/>
          <p:cNvSpPr txBox="1">
            <a:spLocks/>
          </p:cNvSpPr>
          <p:nvPr/>
        </p:nvSpPr>
        <p:spPr>
          <a:xfrm>
            <a:off x="1620000" y="215509"/>
            <a:ext cx="8928992" cy="612000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fr-FR" sz="3600" kern="0" dirty="0" smtClean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Contexte général de la ventilation</a:t>
            </a:r>
            <a:endParaRPr lang="fr-FR" sz="3600" kern="0" dirty="0">
              <a:solidFill>
                <a:srgbClr val="69AAC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 Box 23"/>
          <p:cNvSpPr txBox="1">
            <a:spLocks noChangeArrowheads="1"/>
          </p:cNvSpPr>
          <p:nvPr/>
        </p:nvSpPr>
        <p:spPr bwMode="auto">
          <a:xfrm>
            <a:off x="2321570" y="2129259"/>
            <a:ext cx="63246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69AAC8"/>
              </a:buClr>
              <a:buFont typeface="Wingdings 2" pitchFamily="18" charset="2"/>
              <a:buChar char="¾"/>
            </a:pPr>
            <a:r>
              <a:rPr lang="fr-FR" sz="2000" b="0" dirty="0">
                <a:solidFill>
                  <a:srgbClr val="5F5F5F"/>
                </a:solidFill>
                <a:latin typeface="Calibri" panose="020F0502020204030204" pitchFamily="34" charset="0"/>
                <a:cs typeface="Arial" charset="0"/>
              </a:rPr>
              <a:t>  </a:t>
            </a:r>
            <a:r>
              <a:rPr lang="fr-FR" sz="2000" b="1" dirty="0">
                <a:solidFill>
                  <a:srgbClr val="69AAC8"/>
                </a:solidFill>
                <a:latin typeface="Calibri" panose="020F0502020204030204" pitchFamily="34" charset="0"/>
                <a:cs typeface="Arial" charset="0"/>
              </a:rPr>
              <a:t>Contexte </a:t>
            </a:r>
            <a:r>
              <a:rPr lang="fr-FR" sz="2000" b="1" dirty="0" smtClean="0">
                <a:solidFill>
                  <a:srgbClr val="69AAC8"/>
                </a:solidFill>
                <a:latin typeface="Calibri" panose="020F0502020204030204" pitchFamily="34" charset="0"/>
                <a:cs typeface="Arial" charset="0"/>
              </a:rPr>
              <a:t>général de la ventilation</a:t>
            </a:r>
            <a:endParaRPr lang="fr-FR" sz="2100" b="1" dirty="0">
              <a:solidFill>
                <a:srgbClr val="69AAC8"/>
              </a:solidFill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20" name="Line 26"/>
          <p:cNvSpPr>
            <a:spLocks noChangeShapeType="1"/>
          </p:cNvSpPr>
          <p:nvPr/>
        </p:nvSpPr>
        <p:spPr bwMode="auto">
          <a:xfrm>
            <a:off x="2429520" y="2597571"/>
            <a:ext cx="6324600" cy="0"/>
          </a:xfrm>
          <a:prstGeom prst="line">
            <a:avLst/>
          </a:prstGeom>
          <a:noFill/>
          <a:ln w="12700">
            <a:solidFill>
              <a:srgbClr val="69AAC8"/>
            </a:solidFill>
            <a:round/>
            <a:headEnd/>
            <a:tailEnd/>
          </a:ln>
        </p:spPr>
        <p:txBody>
          <a:bodyPr wrap="none"/>
          <a:lstStyle/>
          <a:p>
            <a:pPr>
              <a:buClr>
                <a:srgbClr val="69AAC8"/>
              </a:buClr>
            </a:pPr>
            <a:endParaRPr lang="fr-FR" sz="2000">
              <a:latin typeface="Calibri" panose="020F0502020204030204" pitchFamily="34" charset="0"/>
            </a:endParaRPr>
          </a:p>
        </p:txBody>
      </p:sp>
      <p:sp>
        <p:nvSpPr>
          <p:cNvPr id="21" name="Text Box 27"/>
          <p:cNvSpPr txBox="1">
            <a:spLocks noChangeArrowheads="1"/>
          </p:cNvSpPr>
          <p:nvPr/>
        </p:nvSpPr>
        <p:spPr bwMode="auto">
          <a:xfrm>
            <a:off x="2321570" y="2669009"/>
            <a:ext cx="6324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69AAC8"/>
              </a:buClr>
              <a:buFont typeface="Wingdings 2" pitchFamily="18" charset="2"/>
              <a:buChar char="¾"/>
            </a:pPr>
            <a:r>
              <a:rPr lang="fr-FR" sz="2000" b="0" dirty="0">
                <a:solidFill>
                  <a:srgbClr val="5F5F5F"/>
                </a:solidFill>
                <a:latin typeface="Calibri" panose="020F0502020204030204" pitchFamily="34" charset="0"/>
                <a:cs typeface="Arial" charset="0"/>
              </a:rPr>
              <a:t>  </a:t>
            </a:r>
            <a:r>
              <a:rPr lang="fr-FR" sz="2000" b="0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Arial" charset="0"/>
              </a:rPr>
              <a:t>Enjeux d’une ventilation efficace</a:t>
            </a:r>
            <a:endParaRPr lang="fr-FR" sz="2000" b="0" dirty="0">
              <a:solidFill>
                <a:srgbClr val="5F5F5F"/>
              </a:solidFill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22" name="Line 28"/>
          <p:cNvSpPr>
            <a:spLocks noChangeShapeType="1"/>
          </p:cNvSpPr>
          <p:nvPr/>
        </p:nvSpPr>
        <p:spPr bwMode="auto">
          <a:xfrm>
            <a:off x="2429520" y="3154784"/>
            <a:ext cx="6324600" cy="0"/>
          </a:xfrm>
          <a:prstGeom prst="line">
            <a:avLst/>
          </a:prstGeom>
          <a:noFill/>
          <a:ln w="12700">
            <a:solidFill>
              <a:srgbClr val="69AAC8"/>
            </a:solidFill>
            <a:round/>
            <a:headEnd/>
            <a:tailEnd/>
          </a:ln>
        </p:spPr>
        <p:txBody>
          <a:bodyPr wrap="none"/>
          <a:lstStyle/>
          <a:p>
            <a:pPr>
              <a:buClr>
                <a:srgbClr val="69AAC8"/>
              </a:buClr>
            </a:pPr>
            <a:endParaRPr lang="fr-FR" sz="2000">
              <a:latin typeface="Calibri" panose="020F0502020204030204" pitchFamily="34" charset="0"/>
            </a:endParaRPr>
          </a:p>
        </p:txBody>
      </p:sp>
      <p:sp>
        <p:nvSpPr>
          <p:cNvPr id="23" name="Text Box 30"/>
          <p:cNvSpPr txBox="1">
            <a:spLocks noChangeArrowheads="1"/>
          </p:cNvSpPr>
          <p:nvPr/>
        </p:nvSpPr>
        <p:spPr bwMode="auto">
          <a:xfrm>
            <a:off x="2321570" y="3226221"/>
            <a:ext cx="6324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69AAC8"/>
              </a:buClr>
              <a:buFont typeface="Wingdings 2" pitchFamily="18" charset="2"/>
              <a:buChar char="¾"/>
            </a:pPr>
            <a:r>
              <a:rPr lang="fr-FR" sz="2000" b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Arial" charset="0"/>
              </a:rPr>
              <a:t>  </a:t>
            </a:r>
            <a:r>
              <a:rPr lang="fr-FR" sz="2000" b="0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Arial" charset="0"/>
              </a:rPr>
              <a:t>Cadre réglementaire général</a:t>
            </a:r>
            <a:endParaRPr lang="fr-FR" sz="2000" b="0" dirty="0">
              <a:solidFill>
                <a:schemeClr val="bg1">
                  <a:lumMod val="75000"/>
                </a:schemeClr>
              </a:solidFill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24" name="Line 31"/>
          <p:cNvSpPr>
            <a:spLocks noChangeShapeType="1"/>
          </p:cNvSpPr>
          <p:nvPr/>
        </p:nvSpPr>
        <p:spPr bwMode="auto">
          <a:xfrm>
            <a:off x="2429520" y="3711996"/>
            <a:ext cx="6324600" cy="0"/>
          </a:xfrm>
          <a:prstGeom prst="line">
            <a:avLst/>
          </a:prstGeom>
          <a:noFill/>
          <a:ln w="12700">
            <a:solidFill>
              <a:srgbClr val="69AAC8"/>
            </a:solidFill>
            <a:round/>
            <a:headEnd/>
            <a:tailEnd/>
          </a:ln>
        </p:spPr>
        <p:txBody>
          <a:bodyPr wrap="none"/>
          <a:lstStyle/>
          <a:p>
            <a:pPr>
              <a:buClr>
                <a:srgbClr val="69AAC8"/>
              </a:buClr>
            </a:pPr>
            <a:endParaRPr lang="fr-FR" sz="2000">
              <a:latin typeface="Calibri" panose="020F0502020204030204" pitchFamily="34" charset="0"/>
            </a:endParaRPr>
          </a:p>
        </p:txBody>
      </p:sp>
      <p:sp>
        <p:nvSpPr>
          <p:cNvPr id="25" name="Text Box 32"/>
          <p:cNvSpPr txBox="1">
            <a:spLocks noChangeArrowheads="1"/>
          </p:cNvSpPr>
          <p:nvPr/>
        </p:nvSpPr>
        <p:spPr bwMode="auto">
          <a:xfrm>
            <a:off x="2321570" y="3807246"/>
            <a:ext cx="6324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69AAC8"/>
              </a:buClr>
              <a:buFont typeface="Wingdings 2" pitchFamily="18" charset="2"/>
              <a:buChar char="¾"/>
            </a:pPr>
            <a:r>
              <a:rPr lang="fr-FR" sz="2000" b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Arial" charset="0"/>
              </a:rPr>
              <a:t>  </a:t>
            </a:r>
            <a:r>
              <a:rPr lang="fr-FR" sz="2000" b="0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Arial" charset="0"/>
              </a:rPr>
              <a:t>Systèmes de ventilation mécanique</a:t>
            </a:r>
            <a:endParaRPr lang="fr-FR" sz="2000" b="0" dirty="0">
              <a:solidFill>
                <a:schemeClr val="bg1">
                  <a:lumMod val="75000"/>
                </a:schemeClr>
              </a:solidFill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26" name="Line 33"/>
          <p:cNvSpPr>
            <a:spLocks noChangeShapeType="1"/>
          </p:cNvSpPr>
          <p:nvPr/>
        </p:nvSpPr>
        <p:spPr bwMode="auto">
          <a:xfrm>
            <a:off x="2429520" y="4293021"/>
            <a:ext cx="6324600" cy="0"/>
          </a:xfrm>
          <a:prstGeom prst="line">
            <a:avLst/>
          </a:prstGeom>
          <a:noFill/>
          <a:ln w="12700">
            <a:solidFill>
              <a:srgbClr val="69AAC8"/>
            </a:solidFill>
            <a:round/>
            <a:headEnd/>
            <a:tailEnd/>
          </a:ln>
        </p:spPr>
        <p:txBody>
          <a:bodyPr wrap="none"/>
          <a:lstStyle/>
          <a:p>
            <a:pPr>
              <a:buClr>
                <a:srgbClr val="69AAC8"/>
              </a:buClr>
            </a:pPr>
            <a:endParaRPr lang="fr-FR" sz="2000">
              <a:latin typeface="Calibri" panose="020F0502020204030204" pitchFamily="34" charset="0"/>
            </a:endParaRPr>
          </a:p>
        </p:txBody>
      </p:sp>
      <p:sp>
        <p:nvSpPr>
          <p:cNvPr id="27" name="Text Box 34"/>
          <p:cNvSpPr txBox="1">
            <a:spLocks noChangeArrowheads="1"/>
          </p:cNvSpPr>
          <p:nvPr/>
        </p:nvSpPr>
        <p:spPr bwMode="auto">
          <a:xfrm>
            <a:off x="2321570" y="4369221"/>
            <a:ext cx="6324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69AAC8"/>
              </a:buClr>
              <a:buFont typeface="Wingdings 2" pitchFamily="18" charset="2"/>
              <a:buChar char="¾"/>
            </a:pPr>
            <a:r>
              <a:rPr lang="fr-FR" sz="2000" b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Arial" charset="0"/>
              </a:rPr>
              <a:t> </a:t>
            </a:r>
            <a:r>
              <a:rPr lang="fr-FR" sz="2000" b="0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Arial" charset="0"/>
              </a:rPr>
              <a:t> </a:t>
            </a:r>
            <a:r>
              <a:rPr lang="fr-FR" sz="2000" dirty="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Arial" charset="0"/>
              </a:rPr>
              <a:t>Dispositions fonctionnelles des systèmes VMC</a:t>
            </a:r>
            <a:endParaRPr lang="fr-FR" sz="2000" b="0" dirty="0">
              <a:solidFill>
                <a:schemeClr val="bg1">
                  <a:lumMod val="75000"/>
                </a:schemeClr>
              </a:solidFill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28" name="Line 35"/>
          <p:cNvSpPr>
            <a:spLocks noChangeShapeType="1"/>
          </p:cNvSpPr>
          <p:nvPr/>
        </p:nvSpPr>
        <p:spPr bwMode="auto">
          <a:xfrm>
            <a:off x="2429520" y="4854996"/>
            <a:ext cx="6324600" cy="0"/>
          </a:xfrm>
          <a:prstGeom prst="line">
            <a:avLst/>
          </a:prstGeom>
          <a:noFill/>
          <a:ln w="12700">
            <a:solidFill>
              <a:srgbClr val="69AAC8"/>
            </a:solidFill>
            <a:round/>
            <a:headEnd/>
            <a:tailEnd/>
          </a:ln>
        </p:spPr>
        <p:txBody>
          <a:bodyPr wrap="none"/>
          <a:lstStyle/>
          <a:p>
            <a:pPr>
              <a:buClr>
                <a:srgbClr val="69AAC8"/>
              </a:buClr>
            </a:pPr>
            <a:endParaRPr lang="fr-FR" sz="2000">
              <a:latin typeface="Calibri" panose="020F0502020204030204" pitchFamily="34" charset="0"/>
            </a:endParaRPr>
          </a:p>
        </p:txBody>
      </p:sp>
      <p:sp>
        <p:nvSpPr>
          <p:cNvPr id="29" name="Text Box 36"/>
          <p:cNvSpPr txBox="1">
            <a:spLocks noChangeArrowheads="1"/>
          </p:cNvSpPr>
          <p:nvPr/>
        </p:nvSpPr>
        <p:spPr bwMode="auto">
          <a:xfrm>
            <a:off x="2321570" y="4950246"/>
            <a:ext cx="6324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69AAC8"/>
              </a:buClr>
              <a:buFont typeface="Wingdings 2" pitchFamily="18" charset="2"/>
              <a:buChar char="¾"/>
            </a:pPr>
            <a:r>
              <a:rPr lang="fr-FR" sz="2000" b="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Arial" charset="0"/>
              </a:rPr>
              <a:t> </a:t>
            </a:r>
            <a:r>
              <a:rPr lang="fr-FR" sz="2000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Arial" charset="0"/>
              </a:rPr>
              <a:t>Check-list de vérification et autocontrôle</a:t>
            </a:r>
          </a:p>
        </p:txBody>
      </p:sp>
      <p:sp>
        <p:nvSpPr>
          <p:cNvPr id="30" name="Line 37"/>
          <p:cNvSpPr>
            <a:spLocks noChangeShapeType="1"/>
          </p:cNvSpPr>
          <p:nvPr/>
        </p:nvSpPr>
        <p:spPr bwMode="auto">
          <a:xfrm>
            <a:off x="2429520" y="5436021"/>
            <a:ext cx="6324600" cy="0"/>
          </a:xfrm>
          <a:prstGeom prst="line">
            <a:avLst/>
          </a:prstGeom>
          <a:noFill/>
          <a:ln w="12700">
            <a:solidFill>
              <a:srgbClr val="69AAC8"/>
            </a:solidFill>
            <a:round/>
            <a:headEnd/>
            <a:tailEnd/>
          </a:ln>
        </p:spPr>
        <p:txBody>
          <a:bodyPr wrap="none"/>
          <a:lstStyle/>
          <a:p>
            <a:pPr>
              <a:buClr>
                <a:srgbClr val="69AAC8"/>
              </a:buClr>
            </a:pPr>
            <a:endParaRPr lang="fr-FR" sz="20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6126081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/>
          <p:cNvSpPr txBox="1">
            <a:spLocks/>
          </p:cNvSpPr>
          <p:nvPr/>
        </p:nvSpPr>
        <p:spPr>
          <a:xfrm>
            <a:off x="1620000" y="215509"/>
            <a:ext cx="8928992" cy="612000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fr-FR" sz="3600" kern="0" dirty="0" smtClean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Contexte général de la ventilation</a:t>
            </a:r>
            <a:endParaRPr lang="fr-FR" sz="3600" kern="0" dirty="0">
              <a:solidFill>
                <a:srgbClr val="69AAC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1025649" y="1042988"/>
            <a:ext cx="7496175" cy="54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marL="342900" indent="-3429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lvl="1">
              <a:lnSpc>
                <a:spcPts val="3700"/>
              </a:lnSpc>
              <a:spcBef>
                <a:spcPts val="1200"/>
              </a:spcBef>
              <a:buClr>
                <a:srgbClr val="649114"/>
              </a:buClr>
              <a:buSzPct val="120000"/>
              <a:buFont typeface="Arial" panose="020B0604020202020204" pitchFamily="34" charset="0"/>
              <a:buNone/>
            </a:pPr>
            <a:r>
              <a:rPr lang="fr-FR" sz="2800" dirty="0">
                <a:solidFill>
                  <a:srgbClr val="69AAC8"/>
                </a:solidFill>
                <a:latin typeface="Calibri" panose="020F0502020204030204" pitchFamily="34" charset="0"/>
              </a:rPr>
              <a:t>Vers des bâtiments à énergie </a:t>
            </a:r>
            <a:r>
              <a:rPr lang="fr-FR" sz="2800" dirty="0" smtClean="0">
                <a:solidFill>
                  <a:srgbClr val="69AAC8"/>
                </a:solidFill>
                <a:latin typeface="Calibri" panose="020F0502020204030204" pitchFamily="34" charset="0"/>
              </a:rPr>
              <a:t>positive en 2020 ?</a:t>
            </a:r>
            <a:endParaRPr lang="fr-FR" sz="2800" dirty="0">
              <a:solidFill>
                <a:srgbClr val="69AAC8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044699" y="1487775"/>
            <a:ext cx="912574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649114"/>
              </a:buClr>
            </a:pPr>
            <a:r>
              <a:rPr lang="fr-FR" sz="20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Pour atteindre cet objectif ambitieux il est d'abord nécessaire de minimiser les besoins énergétiques de l'habitat en le ramenant à un niveau dit </a:t>
            </a:r>
            <a:r>
              <a:rPr lang="fr-FR" sz="2000" dirty="0">
                <a:solidFill>
                  <a:srgbClr val="FF9900"/>
                </a:solidFill>
                <a:latin typeface="Calibri" panose="020F0502020204030204" pitchFamily="34" charset="0"/>
              </a:rPr>
              <a:t>passif</a:t>
            </a:r>
            <a:endParaRPr lang="fr-FR" sz="2000" b="0" dirty="0">
              <a:solidFill>
                <a:srgbClr val="FF9900"/>
              </a:solidFill>
              <a:latin typeface="Calibri" panose="020F0502020204030204" pitchFamily="34" charset="0"/>
            </a:endParaRPr>
          </a:p>
        </p:txBody>
      </p:sp>
      <p:pic>
        <p:nvPicPr>
          <p:cNvPr id="18" name="Picture 6" descr="\\carla\Dcap_Affaires\META\VIA QUALITE\3_Trav\Documents Supports\Graphes et Illustrations\Perméa-Iso-Venti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557" y="2267669"/>
            <a:ext cx="7187749" cy="43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3316009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/>
          <p:cNvSpPr txBox="1">
            <a:spLocks/>
          </p:cNvSpPr>
          <p:nvPr/>
        </p:nvSpPr>
        <p:spPr>
          <a:xfrm>
            <a:off x="1620000" y="215509"/>
            <a:ext cx="8928992" cy="612000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fr-FR" sz="3600" kern="0" dirty="0" smtClean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Contexte général de la ventilation</a:t>
            </a:r>
            <a:endParaRPr lang="fr-FR" sz="3600" kern="0" dirty="0">
              <a:solidFill>
                <a:srgbClr val="69AAC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2" descr="effinergiePl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66" y="5390388"/>
            <a:ext cx="3384376" cy="10537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1025649" y="1187004"/>
            <a:ext cx="7496175" cy="54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marL="342900" indent="-3429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lvl="1">
              <a:lnSpc>
                <a:spcPts val="3700"/>
              </a:lnSpc>
              <a:spcBef>
                <a:spcPts val="1200"/>
              </a:spcBef>
              <a:buClr>
                <a:srgbClr val="649114"/>
              </a:buClr>
              <a:buSzPct val="120000"/>
              <a:buFont typeface="Arial" panose="020B0604020202020204" pitchFamily="34" charset="0"/>
              <a:buNone/>
            </a:pPr>
            <a:r>
              <a:rPr lang="fr-FR" sz="2800" dirty="0" smtClean="0">
                <a:solidFill>
                  <a:srgbClr val="69AAC8"/>
                </a:solidFill>
                <a:latin typeface="Calibri" panose="020F0502020204030204" pitchFamily="34" charset="0"/>
              </a:rPr>
              <a:t>Le label </a:t>
            </a:r>
            <a:r>
              <a:rPr lang="fr-FR" sz="2800" dirty="0" err="1" smtClean="0">
                <a:solidFill>
                  <a:srgbClr val="69AAC8"/>
                </a:solidFill>
                <a:latin typeface="Calibri" panose="020F0502020204030204" pitchFamily="34" charset="0"/>
              </a:rPr>
              <a:t>Effinergie</a:t>
            </a:r>
            <a:r>
              <a:rPr lang="fr-FR" sz="2800" dirty="0" smtClean="0">
                <a:solidFill>
                  <a:srgbClr val="69AAC8"/>
                </a:solidFill>
                <a:latin typeface="Calibri" panose="020F0502020204030204" pitchFamily="34" charset="0"/>
              </a:rPr>
              <a:t> +</a:t>
            </a:r>
            <a:endParaRPr lang="fr-FR" sz="2800" dirty="0">
              <a:solidFill>
                <a:srgbClr val="69AAC8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1044699" y="1631791"/>
            <a:ext cx="926975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649114"/>
              </a:buClr>
            </a:pPr>
            <a:r>
              <a:rPr lang="fr-FR" sz="20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Ce label vise une amélioration de </a:t>
            </a:r>
            <a:r>
              <a:rPr lang="fr-FR" sz="20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l'efficacité des systèmes de ventilation </a:t>
            </a:r>
            <a:r>
              <a:rPr lang="fr-FR" sz="20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et de </a:t>
            </a:r>
            <a:r>
              <a:rPr lang="fr-FR" sz="20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 qualité de l'air </a:t>
            </a:r>
            <a:r>
              <a:rPr lang="fr-FR" sz="20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intérieur en </a:t>
            </a:r>
            <a:r>
              <a:rPr lang="fr-FR" sz="20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rendant </a:t>
            </a:r>
            <a:r>
              <a:rPr lang="fr-FR" sz="20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obligatoire une contrôle systématique de l’installation et une </a:t>
            </a:r>
            <a:r>
              <a:rPr lang="fr-FR" sz="20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mesure de la perméabilité des </a:t>
            </a:r>
            <a:r>
              <a:rPr lang="fr-FR" sz="20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réseaux aérauliques </a:t>
            </a:r>
            <a:endParaRPr lang="fr-FR" sz="2000" b="0" dirty="0">
              <a:solidFill>
                <a:schemeClr val="tx2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1025426" y="2836587"/>
            <a:ext cx="8136904" cy="2311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40000"/>
              </a:spcBef>
              <a:buClr>
                <a:srgbClr val="69AAC8"/>
              </a:buClr>
              <a:buFontTx/>
              <a:buChar char="•"/>
            </a:pPr>
            <a:r>
              <a:rPr lang="fr-FR" sz="2000" dirty="0">
                <a:solidFill>
                  <a:srgbClr val="69AAC8"/>
                </a:solidFill>
                <a:latin typeface="Calibri" panose="020F0502020204030204" pitchFamily="34" charset="0"/>
              </a:rPr>
              <a:t>L'étanchéité des réseaux doit être au minimum de </a:t>
            </a:r>
            <a:r>
              <a:rPr lang="fr-FR" sz="2000" dirty="0">
                <a:solidFill>
                  <a:srgbClr val="FF9900"/>
                </a:solidFill>
                <a:latin typeface="Calibri" panose="020F0502020204030204" pitchFamily="34" charset="0"/>
              </a:rPr>
              <a:t>classe </a:t>
            </a:r>
            <a:r>
              <a:rPr lang="fr-FR" sz="2000" dirty="0" smtClean="0">
                <a:solidFill>
                  <a:srgbClr val="FF9900"/>
                </a:solidFill>
                <a:latin typeface="Calibri" panose="020F0502020204030204" pitchFamily="34" charset="0"/>
              </a:rPr>
              <a:t>A</a:t>
            </a:r>
          </a:p>
          <a:p>
            <a:pPr marL="0" indent="0" eaLnBrk="1" hangingPunct="1">
              <a:lnSpc>
                <a:spcPct val="95000"/>
              </a:lnSpc>
              <a:spcBef>
                <a:spcPct val="40000"/>
              </a:spcBef>
              <a:buClr>
                <a:srgbClr val="69AAC8"/>
              </a:buClr>
            </a:pPr>
            <a:endParaRPr lang="fr-FR" sz="1200" dirty="0" smtClean="0">
              <a:solidFill>
                <a:srgbClr val="FF9900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95000"/>
              </a:lnSpc>
              <a:spcBef>
                <a:spcPct val="40000"/>
              </a:spcBef>
              <a:buClr>
                <a:srgbClr val="69AAC8"/>
              </a:buClr>
              <a:buFontTx/>
              <a:buChar char="•"/>
            </a:pPr>
            <a:r>
              <a:rPr lang="fr-FR" sz="2000" dirty="0" smtClean="0">
                <a:solidFill>
                  <a:srgbClr val="69AAC8"/>
                </a:solidFill>
                <a:latin typeface="Calibri" panose="020F0502020204030204" pitchFamily="34" charset="0"/>
              </a:rPr>
              <a:t>Mettre </a:t>
            </a:r>
            <a:r>
              <a:rPr lang="fr-FR" sz="2000" dirty="0">
                <a:solidFill>
                  <a:srgbClr val="69AAC8"/>
                </a:solidFill>
                <a:latin typeface="Calibri" panose="020F0502020204030204" pitchFamily="34" charset="0"/>
              </a:rPr>
              <a:t>en place une </a:t>
            </a:r>
            <a:r>
              <a:rPr lang="fr-FR" sz="2000" dirty="0">
                <a:solidFill>
                  <a:srgbClr val="FF9900"/>
                </a:solidFill>
                <a:latin typeface="Calibri" panose="020F0502020204030204" pitchFamily="34" charset="0"/>
              </a:rPr>
              <a:t>démarche qualité</a:t>
            </a:r>
            <a:r>
              <a:rPr lang="fr-FR" sz="2000" dirty="0">
                <a:solidFill>
                  <a:srgbClr val="667AB3"/>
                </a:solidFill>
                <a:latin typeface="Calibri" panose="020F0502020204030204" pitchFamily="34" charset="0"/>
              </a:rPr>
              <a:t> </a:t>
            </a:r>
            <a:r>
              <a:rPr lang="fr-FR" sz="2000" dirty="0">
                <a:solidFill>
                  <a:srgbClr val="69AAC8"/>
                </a:solidFill>
                <a:latin typeface="Calibri" panose="020F0502020204030204" pitchFamily="34" charset="0"/>
              </a:rPr>
              <a:t>selon l'Annexe </a:t>
            </a:r>
            <a:r>
              <a:rPr lang="fr-FR" sz="2000" dirty="0" smtClean="0">
                <a:solidFill>
                  <a:srgbClr val="69AAC8"/>
                </a:solidFill>
                <a:latin typeface="Calibri" panose="020F0502020204030204" pitchFamily="34" charset="0"/>
              </a:rPr>
              <a:t>VII</a:t>
            </a:r>
          </a:p>
          <a:p>
            <a:pPr marL="271463" indent="-271463" eaLnBrk="1" hangingPunct="1">
              <a:spcBef>
                <a:spcPts val="0"/>
              </a:spcBef>
              <a:buClr>
                <a:srgbClr val="69AAC8"/>
              </a:buClr>
            </a:pPr>
            <a:r>
              <a:rPr lang="fr-FR" sz="2000" dirty="0" smtClean="0">
                <a:solidFill>
                  <a:srgbClr val="69AAC8"/>
                </a:solidFill>
                <a:latin typeface="Calibri" panose="020F0502020204030204" pitchFamily="34" charset="0"/>
              </a:rPr>
              <a:t>	de </a:t>
            </a:r>
            <a:r>
              <a:rPr lang="fr-FR" sz="2000" dirty="0">
                <a:solidFill>
                  <a:srgbClr val="69AAC8"/>
                </a:solidFill>
                <a:latin typeface="Calibri" panose="020F0502020204030204" pitchFamily="34" charset="0"/>
              </a:rPr>
              <a:t>l'arrêté du 26 octobre </a:t>
            </a:r>
            <a:r>
              <a:rPr lang="fr-FR" sz="2000" dirty="0" smtClean="0">
                <a:solidFill>
                  <a:srgbClr val="69AAC8"/>
                </a:solidFill>
                <a:latin typeface="Calibri" panose="020F0502020204030204" pitchFamily="34" charset="0"/>
              </a:rPr>
              <a:t>2010</a:t>
            </a:r>
          </a:p>
          <a:p>
            <a:pPr marL="271463" indent="-271463" eaLnBrk="1" hangingPunct="1">
              <a:spcBef>
                <a:spcPts val="0"/>
              </a:spcBef>
              <a:buClr>
                <a:srgbClr val="69AAC8"/>
              </a:buClr>
            </a:pPr>
            <a:endParaRPr lang="fr-FR" sz="1200" dirty="0" smtClean="0">
              <a:solidFill>
                <a:srgbClr val="667AB3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95000"/>
              </a:lnSpc>
              <a:spcBef>
                <a:spcPct val="40000"/>
              </a:spcBef>
              <a:buClr>
                <a:srgbClr val="69AAC8"/>
              </a:buClr>
              <a:buFontTx/>
              <a:buChar char="•"/>
            </a:pPr>
            <a:r>
              <a:rPr lang="fr-FR" sz="2000" dirty="0">
                <a:solidFill>
                  <a:srgbClr val="69AAC8"/>
                </a:solidFill>
                <a:latin typeface="Calibri" panose="020F0502020204030204" pitchFamily="34" charset="0"/>
              </a:rPr>
              <a:t>La mesure doit être effectuée à la réception en respectant le protocole de contrôle des systèmes de ventilation demandant le label </a:t>
            </a:r>
            <a:r>
              <a:rPr lang="fr-FR" sz="2000" dirty="0" err="1" smtClean="0">
                <a:solidFill>
                  <a:srgbClr val="69AAC8"/>
                </a:solidFill>
                <a:latin typeface="Calibri" panose="020F0502020204030204" pitchFamily="34" charset="0"/>
              </a:rPr>
              <a:t>Effinergie</a:t>
            </a:r>
            <a:r>
              <a:rPr lang="fr-FR" sz="2000" dirty="0" smtClean="0">
                <a:solidFill>
                  <a:srgbClr val="69AAC8"/>
                </a:solidFill>
                <a:latin typeface="Calibri" panose="020F0502020204030204" pitchFamily="34" charset="0"/>
              </a:rPr>
              <a:t>+</a:t>
            </a:r>
            <a:endParaRPr lang="fr-FR" sz="2000" dirty="0">
              <a:solidFill>
                <a:srgbClr val="69AAC8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223221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/>
          <p:cNvSpPr txBox="1">
            <a:spLocks/>
          </p:cNvSpPr>
          <p:nvPr/>
        </p:nvSpPr>
        <p:spPr>
          <a:xfrm>
            <a:off x="1620000" y="215509"/>
            <a:ext cx="8928992" cy="612000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fr-FR" sz="3600" kern="0" dirty="0" smtClean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enjeux d’une ventilation efficace</a:t>
            </a:r>
            <a:endParaRPr lang="fr-FR" sz="3600" kern="0" dirty="0">
              <a:solidFill>
                <a:srgbClr val="69AAC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025649" y="1115541"/>
            <a:ext cx="7496175" cy="54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marL="342900" indent="-3429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lvl="1">
              <a:lnSpc>
                <a:spcPts val="3700"/>
              </a:lnSpc>
              <a:spcBef>
                <a:spcPts val="1200"/>
              </a:spcBef>
              <a:buClr>
                <a:srgbClr val="649114"/>
              </a:buClr>
              <a:buSzPct val="120000"/>
              <a:buFont typeface="Arial" panose="020B0604020202020204" pitchFamily="34" charset="0"/>
              <a:buNone/>
            </a:pPr>
            <a:r>
              <a:rPr lang="fr-FR" sz="2800" dirty="0">
                <a:solidFill>
                  <a:srgbClr val="69AAC8"/>
                </a:solidFill>
                <a:latin typeface="Calibri" panose="020F0502020204030204" pitchFamily="34" charset="0"/>
              </a:rPr>
              <a:t>Qualité de l'air intérieur ?</a:t>
            </a: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1044699" y="1560328"/>
            <a:ext cx="950429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649114"/>
              </a:buClr>
            </a:pPr>
            <a:r>
              <a:rPr lang="fr-FR" sz="20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Des craintes existent quant à l'impact potentiel </a:t>
            </a:r>
            <a:r>
              <a:rPr lang="fr-FR" sz="20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de l'évolution des  </a:t>
            </a:r>
            <a:r>
              <a:rPr lang="fr-FR" sz="20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exigences thermiques sur le risque de confinement et la qualité sanitaire des </a:t>
            </a:r>
            <a:r>
              <a:rPr lang="fr-FR" sz="20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logements</a:t>
            </a:r>
            <a:endParaRPr lang="fr-FR" sz="2000" b="0" dirty="0">
              <a:solidFill>
                <a:schemeClr val="tx2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1" name="Image 20" descr="Energie et QAI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49562" y="2424373"/>
            <a:ext cx="6120000" cy="41637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44402640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/>
          <p:cNvSpPr txBox="1">
            <a:spLocks/>
          </p:cNvSpPr>
          <p:nvPr/>
        </p:nvSpPr>
        <p:spPr>
          <a:xfrm>
            <a:off x="1620000" y="215509"/>
            <a:ext cx="8928992" cy="612000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fr-FR" sz="3600" kern="0" dirty="0" smtClean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Contexte général de la ventilation</a:t>
            </a:r>
            <a:endParaRPr lang="fr-FR" sz="3600" kern="0" dirty="0">
              <a:solidFill>
                <a:srgbClr val="69AAC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25426" y="1163090"/>
            <a:ext cx="7496175" cy="564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marL="342900" indent="-3429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lvl="1">
              <a:lnSpc>
                <a:spcPts val="3700"/>
              </a:lnSpc>
              <a:spcBef>
                <a:spcPts val="1200"/>
              </a:spcBef>
              <a:buClr>
                <a:srgbClr val="649114"/>
              </a:buClr>
              <a:buSzPct val="120000"/>
              <a:buFont typeface="Arial" panose="020B0604020202020204" pitchFamily="34" charset="0"/>
              <a:buNone/>
            </a:pPr>
            <a:r>
              <a:rPr lang="fr-FR" sz="2600" dirty="0">
                <a:solidFill>
                  <a:srgbClr val="69AAC8"/>
                </a:solidFill>
                <a:latin typeface="Calibri" panose="020F0502020204030204" pitchFamily="34" charset="0"/>
              </a:rPr>
              <a:t>La ventilation à la croisée d’objectifs </a:t>
            </a:r>
            <a:r>
              <a:rPr lang="fr-FR" sz="2600" dirty="0" smtClean="0">
                <a:solidFill>
                  <a:srgbClr val="69AAC8"/>
                </a:solidFill>
                <a:latin typeface="Calibri" panose="020F0502020204030204" pitchFamily="34" charset="0"/>
              </a:rPr>
              <a:t>majeurs !</a:t>
            </a:r>
            <a:endParaRPr lang="fr-FR" sz="2600" dirty="0">
              <a:solidFill>
                <a:srgbClr val="69AAC8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44476" y="1612046"/>
            <a:ext cx="883793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649114"/>
              </a:buClr>
            </a:pPr>
            <a:r>
              <a:rPr lang="fr-FR" sz="20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 construction de bâtiments confortables, sains et économes en énergie </a:t>
            </a:r>
            <a:r>
              <a:rPr lang="fr-FR" sz="20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doit donc  nécessairement </a:t>
            </a:r>
            <a:r>
              <a:rPr lang="fr-FR" sz="20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concilier l'indispensable amélioration de la performance thermique avec la préoccupation grandissante de la qualité de l'air </a:t>
            </a:r>
            <a:r>
              <a:rPr lang="fr-FR" sz="20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intérieur</a:t>
            </a:r>
            <a:endParaRPr lang="fr-FR" sz="2000" b="0" dirty="0">
              <a:solidFill>
                <a:schemeClr val="tx2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169442" y="3665262"/>
            <a:ext cx="8280920" cy="618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40000"/>
              </a:spcBef>
              <a:buClr>
                <a:srgbClr val="FF9933"/>
              </a:buClr>
              <a:buFontTx/>
              <a:buChar char="•"/>
            </a:pPr>
            <a:r>
              <a:rPr lang="fr-FR" sz="18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L’amélioration </a:t>
            </a:r>
            <a:r>
              <a:rPr lang="fr-FR" sz="18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continue de la performance thermique des bâtiments et notamment la réduction des déperditions énergétiques par renouvellement d’air ;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1169442" y="4424441"/>
            <a:ext cx="8784976" cy="355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40000"/>
              </a:spcBef>
              <a:buClr>
                <a:srgbClr val="FF9933"/>
              </a:buClr>
              <a:buFontTx/>
              <a:buChar char="•"/>
            </a:pPr>
            <a:r>
              <a:rPr lang="fr-FR" sz="18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Le </a:t>
            </a:r>
            <a:r>
              <a:rPr lang="fr-FR" sz="18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maintien de la qualité sanitaire de l’air des espaces intérieurs ;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1169442" y="4961406"/>
            <a:ext cx="7992888" cy="618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40000"/>
              </a:spcBef>
              <a:buClr>
                <a:srgbClr val="FF9933"/>
              </a:buClr>
              <a:buFontTx/>
              <a:buChar char="•"/>
            </a:pPr>
            <a:r>
              <a:rPr lang="fr-FR" sz="18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 </a:t>
            </a:r>
            <a:r>
              <a:rPr lang="fr-FR" sz="18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conservation du bâti qui se révèle fréquemment sensibles à une hygrométrie trop élevée des locaux ;</a:t>
            </a: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1169442" y="5753494"/>
            <a:ext cx="8928992" cy="618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40000"/>
              </a:spcBef>
              <a:buClr>
                <a:srgbClr val="FF9933"/>
              </a:buClr>
              <a:buFontTx/>
              <a:buChar char="•"/>
            </a:pPr>
            <a:r>
              <a:rPr lang="fr-FR" sz="18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 </a:t>
            </a:r>
            <a:r>
              <a:rPr lang="fr-FR" sz="18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qualité du confort acoustique vis à vis des nuisances sonores issues de l’environnement extérieur ou des équipements techniques de ventilation.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025426" y="2843733"/>
            <a:ext cx="7776864" cy="674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42900" indent="-3429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lvl="1">
              <a:spcBef>
                <a:spcPts val="0"/>
              </a:spcBef>
              <a:buClr>
                <a:srgbClr val="649114"/>
              </a:buClr>
              <a:buSzPct val="120000"/>
              <a:buFont typeface="Arial" panose="020B0604020202020204" pitchFamily="34" charset="0"/>
              <a:buNone/>
            </a:pPr>
            <a:r>
              <a:rPr lang="fr-FR" sz="1900" dirty="0">
                <a:solidFill>
                  <a:srgbClr val="FF9933"/>
                </a:solidFill>
                <a:latin typeface="Calibri" panose="020F0502020204030204" pitchFamily="34" charset="0"/>
              </a:rPr>
              <a:t>Une ventilation efficace et maîtrisée joue un rôle majeur dans </a:t>
            </a:r>
            <a:r>
              <a:rPr lang="fr-FR" sz="1900" dirty="0" smtClean="0">
                <a:solidFill>
                  <a:srgbClr val="FF9933"/>
                </a:solidFill>
                <a:latin typeface="Calibri" panose="020F0502020204030204" pitchFamily="34" charset="0"/>
              </a:rPr>
              <a:t>le maintien </a:t>
            </a:r>
            <a:r>
              <a:rPr lang="fr-FR" sz="1900" dirty="0">
                <a:solidFill>
                  <a:srgbClr val="FF9933"/>
                </a:solidFill>
                <a:latin typeface="Calibri" panose="020F0502020204030204" pitchFamily="34" charset="0"/>
              </a:rPr>
              <a:t>des performances suivantes :</a:t>
            </a:r>
          </a:p>
        </p:txBody>
      </p:sp>
    </p:spTree>
    <p:extLst>
      <p:ext uri="{BB962C8B-B14F-4D97-AF65-F5344CB8AC3E}">
        <p14:creationId xmlns="" xmlns:p14="http://schemas.microsoft.com/office/powerpoint/2010/main" val="192480142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/>
          <p:cNvSpPr txBox="1">
            <a:spLocks/>
          </p:cNvSpPr>
          <p:nvPr/>
        </p:nvSpPr>
        <p:spPr>
          <a:xfrm>
            <a:off x="1620000" y="215509"/>
            <a:ext cx="8928992" cy="612000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fr-FR" sz="3600" kern="0" dirty="0" smtClean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Contexte général de la ventilation</a:t>
            </a:r>
            <a:endParaRPr lang="fr-FR" sz="3600" kern="0" dirty="0">
              <a:solidFill>
                <a:srgbClr val="69AAC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25426" y="1091082"/>
            <a:ext cx="7496175" cy="533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 marL="342900" indent="-3429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lvl="1">
              <a:lnSpc>
                <a:spcPts val="3700"/>
              </a:lnSpc>
              <a:spcBef>
                <a:spcPts val="1200"/>
              </a:spcBef>
              <a:buClr>
                <a:srgbClr val="649114"/>
              </a:buClr>
              <a:buSzPct val="120000"/>
              <a:buFont typeface="Arial" panose="020B0604020202020204" pitchFamily="34" charset="0"/>
              <a:buNone/>
            </a:pPr>
            <a:r>
              <a:rPr lang="fr-FR" sz="2600" dirty="0">
                <a:solidFill>
                  <a:srgbClr val="69AAC8"/>
                </a:solidFill>
                <a:latin typeface="Calibri" panose="020F0502020204030204" pitchFamily="34" charset="0"/>
              </a:rPr>
              <a:t>Non-qualité récurrente des systèmes de ventilation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44476" y="1524469"/>
            <a:ext cx="89819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649114"/>
              </a:buClr>
            </a:pPr>
            <a:r>
              <a:rPr lang="fr-FR" sz="20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Toutefois, de </a:t>
            </a:r>
            <a:r>
              <a:rPr lang="fr-FR" sz="20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nombreux retours de terrain montrent que </a:t>
            </a:r>
            <a:r>
              <a:rPr lang="fr-FR" sz="200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 qualité est encore </a:t>
            </a:r>
            <a:r>
              <a:rPr lang="fr-FR" sz="20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très souvent </a:t>
            </a:r>
            <a:r>
              <a:rPr lang="fr-FR" sz="200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négligée</a:t>
            </a:r>
            <a:r>
              <a:rPr lang="fr-FR" sz="20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dans les processus de réalisation des </a:t>
            </a:r>
            <a:r>
              <a:rPr lang="fr-FR" sz="20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installations </a:t>
            </a:r>
            <a:r>
              <a:rPr lang="fr-FR" sz="20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de ventilation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457474" y="2411685"/>
            <a:ext cx="640080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40000"/>
              </a:spcBef>
              <a:buClr>
                <a:srgbClr val="69AAC8"/>
              </a:buClr>
              <a:buFontTx/>
              <a:buChar char="•"/>
            </a:pPr>
            <a:r>
              <a:rPr lang="fr-FR" sz="2000" dirty="0">
                <a:solidFill>
                  <a:srgbClr val="69AAC8"/>
                </a:solidFill>
                <a:latin typeface="Calibri" panose="020F0502020204030204" pitchFamily="34" charset="0"/>
              </a:rPr>
              <a:t>L'observatoire de la qualité de l'air intérieur </a:t>
            </a:r>
            <a:r>
              <a:rPr lang="fr-FR" sz="2000" b="0" dirty="0">
                <a:solidFill>
                  <a:srgbClr val="69AAC8"/>
                </a:solidFill>
                <a:latin typeface="Calibri" panose="020F0502020204030204" pitchFamily="34" charset="0"/>
              </a:rPr>
              <a:t>(OQAI)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762274" y="2747024"/>
            <a:ext cx="6553200" cy="662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40000"/>
              </a:spcBef>
              <a:buClr>
                <a:srgbClr val="649114"/>
              </a:buClr>
            </a:pPr>
            <a:r>
              <a:rPr lang="fr-FR" sz="200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56 </a:t>
            </a:r>
            <a:r>
              <a:rPr lang="fr-FR" sz="1800" b="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%</a:t>
            </a:r>
            <a:r>
              <a:rPr lang="fr-FR" sz="1900" b="0" dirty="0" smtClean="0">
                <a:solidFill>
                  <a:srgbClr val="663300"/>
                </a:solidFill>
                <a:latin typeface="Calibri" panose="020F0502020204030204" pitchFamily="34" charset="0"/>
              </a:rPr>
              <a:t> </a:t>
            </a:r>
            <a:r>
              <a:rPr lang="fr-FR" sz="19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des débits </a:t>
            </a:r>
            <a:r>
              <a:rPr lang="fr-FR" sz="19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mesurés dans les logements en </a:t>
            </a:r>
            <a:r>
              <a:rPr lang="fr-FR" sz="19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total minimum sont </a:t>
            </a:r>
            <a:r>
              <a:rPr lang="fr-FR" sz="19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strictement inférieurs </a:t>
            </a:r>
            <a:r>
              <a:rPr lang="fr-FR" sz="19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à la référence </a:t>
            </a:r>
            <a:r>
              <a:rPr lang="fr-FR" sz="19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réglementaire</a:t>
            </a:r>
            <a:endParaRPr lang="fr-FR" sz="1900" b="0" dirty="0">
              <a:solidFill>
                <a:schemeClr val="tx2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457474" y="3515568"/>
            <a:ext cx="640080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40000"/>
              </a:spcBef>
              <a:buClr>
                <a:srgbClr val="69AAC8"/>
              </a:buClr>
              <a:buFontTx/>
              <a:buChar char="•"/>
            </a:pPr>
            <a:r>
              <a:rPr lang="fr-FR" sz="2000" dirty="0">
                <a:solidFill>
                  <a:srgbClr val="69AAC8"/>
                </a:solidFill>
                <a:latin typeface="Calibri" panose="020F0502020204030204" pitchFamily="34" charset="0"/>
              </a:rPr>
              <a:t>L'agence qualité construction </a:t>
            </a:r>
            <a:r>
              <a:rPr lang="fr-FR" sz="2000" b="0" dirty="0">
                <a:solidFill>
                  <a:srgbClr val="69AAC8"/>
                </a:solidFill>
                <a:latin typeface="Calibri" panose="020F0502020204030204" pitchFamily="34" charset="0"/>
              </a:rPr>
              <a:t>(AQC)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1762274" y="3821956"/>
            <a:ext cx="6553200" cy="95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40000"/>
              </a:spcBef>
              <a:buClr>
                <a:srgbClr val="649114"/>
              </a:buClr>
            </a:pPr>
            <a:r>
              <a:rPr lang="fr-FR" sz="200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54</a:t>
            </a:r>
            <a:r>
              <a:rPr lang="fr-FR" sz="180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 </a:t>
            </a:r>
            <a:r>
              <a:rPr lang="fr-FR" sz="1800" b="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% </a:t>
            </a:r>
            <a:r>
              <a:rPr lang="fr-FR" sz="19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des manifestations de désordres liés au dysfonctionnement des systèmes de VMC et </a:t>
            </a:r>
            <a:r>
              <a:rPr lang="fr-FR" sz="200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46</a:t>
            </a:r>
            <a:r>
              <a:rPr lang="fr-FR" sz="180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 </a:t>
            </a:r>
            <a:r>
              <a:rPr lang="fr-FR" sz="1800" b="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%</a:t>
            </a:r>
            <a:r>
              <a:rPr lang="fr-FR" sz="180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 </a:t>
            </a:r>
            <a:r>
              <a:rPr lang="fr-FR" sz="19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des dysfonctionnements constatés résultent d'abord de nombreux défauts d'exécution 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457474" y="4907062"/>
            <a:ext cx="828484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40000"/>
              </a:spcBef>
              <a:buClr>
                <a:srgbClr val="69AAC8"/>
              </a:buClr>
              <a:buFontTx/>
              <a:buChar char="•"/>
            </a:pPr>
            <a:r>
              <a:rPr lang="fr-FR" sz="2000" dirty="0">
                <a:solidFill>
                  <a:srgbClr val="69AAC8"/>
                </a:solidFill>
                <a:latin typeface="Calibri" panose="020F0502020204030204" pitchFamily="34" charset="0"/>
              </a:rPr>
              <a:t>L'observatoire de la réglementation technique des constructions </a:t>
            </a:r>
            <a:r>
              <a:rPr lang="fr-FR" sz="2000" b="0" dirty="0">
                <a:solidFill>
                  <a:srgbClr val="69AAC8"/>
                </a:solidFill>
                <a:latin typeface="Calibri" panose="020F0502020204030204" pitchFamily="34" charset="0"/>
              </a:rPr>
              <a:t>(ORTEC)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762274" y="5248375"/>
            <a:ext cx="7043936" cy="662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40000"/>
              </a:spcBef>
              <a:buClr>
                <a:srgbClr val="649114"/>
              </a:buClr>
            </a:pPr>
            <a:r>
              <a:rPr lang="fr-FR" sz="200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43</a:t>
            </a:r>
            <a:r>
              <a:rPr lang="fr-FR" sz="190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 </a:t>
            </a:r>
            <a:r>
              <a:rPr lang="fr-FR" sz="1900" b="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% </a:t>
            </a:r>
            <a:r>
              <a:rPr lang="fr-FR" sz="19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des </a:t>
            </a:r>
            <a:r>
              <a:rPr lang="fr-FR" sz="19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installations du secteur résidentiel ne </a:t>
            </a:r>
            <a:r>
              <a:rPr lang="fr-FR" sz="1900" b="0" dirty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sont pas conformes aux prescriptions réglementaires en termes de renouvellement d'air</a:t>
            </a: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457474" y="6011863"/>
            <a:ext cx="7924800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40000"/>
              </a:spcBef>
              <a:buClr>
                <a:srgbClr val="69AAC8"/>
              </a:buClr>
              <a:buFontTx/>
              <a:buChar char="•"/>
            </a:pPr>
            <a:r>
              <a:rPr lang="fr-FR" sz="2000" dirty="0">
                <a:solidFill>
                  <a:srgbClr val="69AAC8"/>
                </a:solidFill>
                <a:latin typeface="Calibri" panose="020F0502020204030204" pitchFamily="34" charset="0"/>
              </a:rPr>
              <a:t>Des observations similaires en Europe</a:t>
            </a:r>
          </a:p>
        </p:txBody>
      </p:sp>
    </p:spTree>
    <p:extLst>
      <p:ext uri="{BB962C8B-B14F-4D97-AF65-F5344CB8AC3E}">
        <p14:creationId xmlns="" xmlns:p14="http://schemas.microsoft.com/office/powerpoint/2010/main" val="163979283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620000" y="215509"/>
            <a:ext cx="8928992" cy="612000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fr-FR" sz="3600" kern="0" dirty="0" smtClean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Contexte général de la ventilation</a:t>
            </a:r>
            <a:endParaRPr lang="fr-FR" sz="3600" kern="0" dirty="0">
              <a:solidFill>
                <a:srgbClr val="69AAC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025426" y="1091082"/>
            <a:ext cx="8856984" cy="564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42900" indent="-3429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lvl="1">
              <a:lnSpc>
                <a:spcPts val="3700"/>
              </a:lnSpc>
              <a:spcBef>
                <a:spcPts val="1200"/>
              </a:spcBef>
              <a:buClr>
                <a:srgbClr val="649114"/>
              </a:buClr>
              <a:buSzPct val="120000"/>
              <a:buFont typeface="Arial" panose="020B0604020202020204" pitchFamily="34" charset="0"/>
              <a:buNone/>
            </a:pPr>
            <a:r>
              <a:rPr lang="fr-FR" sz="2600" dirty="0" smtClean="0">
                <a:solidFill>
                  <a:srgbClr val="69AAC8"/>
                </a:solidFill>
                <a:latin typeface="Calibri" panose="020F0502020204030204" pitchFamily="34" charset="0"/>
              </a:rPr>
              <a:t>La réglementation "aération des logements"</a:t>
            </a:r>
            <a:endParaRPr lang="fr-FR" sz="2600" dirty="0">
              <a:solidFill>
                <a:srgbClr val="69AAC8"/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044476" y="1524469"/>
            <a:ext cx="923065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649114"/>
              </a:buClr>
            </a:pPr>
            <a:r>
              <a:rPr lang="fr-FR" sz="20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Le cadre de référence réglementaire de la ventilation des bâtiments neufs d’habitation comprend 2 champs d’application</a:t>
            </a:r>
            <a:endParaRPr lang="fr-FR" sz="2000" b="0" dirty="0">
              <a:solidFill>
                <a:schemeClr val="tx2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10" name="Image 9" descr="S2M2b_Illustration 02.jpg"/>
          <p:cNvPicPr preferRelativeResize="0"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31063" y="2913589"/>
            <a:ext cx="1152000" cy="1152000"/>
          </a:xfrm>
          <a:prstGeom prst="rect">
            <a:avLst/>
          </a:prstGeom>
        </p:spPr>
      </p:pic>
      <p:pic>
        <p:nvPicPr>
          <p:cNvPr id="11" name="Image 10" descr="S2M2b_Illustration 03.jpg"/>
          <p:cNvPicPr preferRelativeResize="0"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31063" y="5088492"/>
            <a:ext cx="1152000" cy="1152144"/>
          </a:xfrm>
          <a:prstGeom prst="rect">
            <a:avLst/>
          </a:prstGeom>
        </p:spPr>
      </p:pic>
      <p:sp>
        <p:nvSpPr>
          <p:cNvPr id="12" name="Titre 1"/>
          <p:cNvSpPr txBox="1">
            <a:spLocks/>
          </p:cNvSpPr>
          <p:nvPr/>
        </p:nvSpPr>
        <p:spPr>
          <a:xfrm>
            <a:off x="2391064" y="2764522"/>
            <a:ext cx="7995394" cy="590445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fr-FR" sz="2400" kern="0" dirty="0" smtClean="0">
                <a:solidFill>
                  <a:srgbClr val="CC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Cadre d'application obligatoire pour tous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571064" y="3269089"/>
            <a:ext cx="7807116" cy="730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42900" indent="-3429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71463" lvl="1" indent="-271463">
              <a:spcBef>
                <a:spcPts val="0"/>
              </a:spcBef>
              <a:spcAft>
                <a:spcPts val="200"/>
              </a:spcAft>
              <a:buClr>
                <a:srgbClr val="CC3399"/>
              </a:buClr>
              <a:buSzPct val="125000"/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Code de la Construction et de l’Habitation </a:t>
            </a:r>
            <a:r>
              <a:rPr lang="fr-FR" sz="20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(C.C.H.)</a:t>
            </a:r>
          </a:p>
          <a:p>
            <a:pPr marL="271463" lvl="1" indent="-271463">
              <a:spcBef>
                <a:spcPts val="0"/>
              </a:spcBef>
              <a:buClr>
                <a:srgbClr val="CC3399"/>
              </a:buClr>
              <a:buSzPct val="125000"/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Arrêté du 24 mars 1982  </a:t>
            </a:r>
            <a:r>
              <a:rPr lang="fr-FR" sz="20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(Consolidé 28 octobre 1983) </a:t>
            </a:r>
            <a:endParaRPr lang="fr-FR" sz="2000" b="0" dirty="0">
              <a:solidFill>
                <a:schemeClr val="tx2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2391064" y="4429222"/>
            <a:ext cx="7995394" cy="590445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fr-FR" sz="2400" kern="0" dirty="0" smtClean="0">
                <a:solidFill>
                  <a:srgbClr val="0099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Cadre d'application contractuelle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610888" y="4953786"/>
            <a:ext cx="7807116" cy="1397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42900" indent="-3429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71463" lvl="1" indent="-271463">
              <a:spcBef>
                <a:spcPts val="0"/>
              </a:spcBef>
              <a:spcAft>
                <a:spcPts val="200"/>
              </a:spcAft>
              <a:buClr>
                <a:srgbClr val="009999"/>
              </a:buClr>
              <a:buSzPct val="125000"/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Les normes et le NF-DTU 68.3 </a:t>
            </a:r>
            <a:r>
              <a:rPr lang="fr-FR" sz="20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(Document Technique Unifié)  </a:t>
            </a:r>
          </a:p>
          <a:p>
            <a:pPr marL="271463" lvl="1" indent="-271463">
              <a:spcBef>
                <a:spcPts val="0"/>
              </a:spcBef>
              <a:spcAft>
                <a:spcPts val="200"/>
              </a:spcAft>
              <a:buClr>
                <a:srgbClr val="009999"/>
              </a:buClr>
              <a:buSzPct val="125000"/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Les cahiers des prescriptions techniques</a:t>
            </a:r>
          </a:p>
          <a:p>
            <a:pPr marL="271463" lvl="1" indent="-271463">
              <a:spcBef>
                <a:spcPts val="0"/>
              </a:spcBef>
              <a:spcAft>
                <a:spcPts val="200"/>
              </a:spcAft>
              <a:buClr>
                <a:srgbClr val="009999"/>
              </a:buClr>
              <a:buSzPct val="125000"/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Les Avis Techniques et </a:t>
            </a:r>
          </a:p>
          <a:p>
            <a:pPr marL="271463" lvl="1" indent="-271463">
              <a:spcBef>
                <a:spcPts val="0"/>
              </a:spcBef>
              <a:spcAft>
                <a:spcPts val="200"/>
              </a:spcAft>
              <a:buClr>
                <a:srgbClr val="009999"/>
              </a:buClr>
              <a:buSzPct val="125000"/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La Certification</a:t>
            </a:r>
            <a:endParaRPr lang="fr-FR" sz="2000" dirty="0">
              <a:solidFill>
                <a:schemeClr val="tx2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1620000" y="215509"/>
            <a:ext cx="8928992" cy="612000"/>
          </a:xfrm>
          <a:prstGeom prst="rect">
            <a:avLst/>
          </a:prstGeom>
        </p:spPr>
        <p:txBody>
          <a:bodyPr/>
          <a:lstStyle>
            <a:lvl1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rgbClr val="82AAD7"/>
                </a:solidFill>
                <a:latin typeface="+mj-lt"/>
                <a:ea typeface="+mj-ea"/>
                <a:cs typeface="+mj-cs"/>
              </a:defRPr>
            </a:lvl1pPr>
            <a:lvl2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2pPr>
            <a:lvl3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3pPr>
            <a:lvl4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4pPr>
            <a:lvl5pPr algn="r" defTabSz="995914" rtl="0" eaLnBrk="0" fontAlgn="base" hangingPunct="0">
              <a:spcBef>
                <a:spcPct val="0"/>
              </a:spcBef>
              <a:spcAft>
                <a:spcPct val="0"/>
              </a:spcAft>
              <a:defRPr sz="3496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431963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863925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1295888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1727850" algn="r" rtl="0" fontAlgn="base">
              <a:spcBef>
                <a:spcPct val="0"/>
              </a:spcBef>
              <a:spcAft>
                <a:spcPct val="0"/>
              </a:spcAft>
              <a:defRPr sz="3023" b="1">
                <a:solidFill>
                  <a:schemeClr val="bg2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fr-FR" sz="3600" kern="0" dirty="0" smtClean="0">
                <a:solidFill>
                  <a:srgbClr val="69AAC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Contexte général de la ventilation</a:t>
            </a:r>
            <a:endParaRPr lang="fr-FR" sz="3600" kern="0" dirty="0">
              <a:solidFill>
                <a:srgbClr val="69AAC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025426" y="1091082"/>
            <a:ext cx="8856984" cy="564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488" tIns="44450" rIns="90488" bIns="44450">
            <a:spAutoFit/>
          </a:bodyPr>
          <a:lstStyle>
            <a:lvl1pPr marL="342900" indent="-3429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defTabSz="7620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lvl="1">
              <a:lnSpc>
                <a:spcPts val="3700"/>
              </a:lnSpc>
              <a:spcBef>
                <a:spcPts val="1200"/>
              </a:spcBef>
              <a:buClr>
                <a:srgbClr val="649114"/>
              </a:buClr>
              <a:buSzPct val="120000"/>
              <a:buFont typeface="Arial" panose="020B0604020202020204" pitchFamily="34" charset="0"/>
              <a:buNone/>
            </a:pPr>
            <a:r>
              <a:rPr lang="fr-FR" sz="2600" dirty="0" smtClean="0">
                <a:solidFill>
                  <a:srgbClr val="69AAC8"/>
                </a:solidFill>
                <a:latin typeface="Calibri" panose="020F0502020204030204" pitchFamily="34" charset="0"/>
              </a:rPr>
              <a:t>Le contrôle de la réglementation "aération des logements"</a:t>
            </a:r>
            <a:endParaRPr lang="fr-FR" sz="2600" dirty="0">
              <a:solidFill>
                <a:srgbClr val="69AAC8"/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044476" y="1524469"/>
            <a:ext cx="905395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ts val="600"/>
              </a:spcBef>
              <a:buClr>
                <a:srgbClr val="649114"/>
              </a:buClr>
            </a:pPr>
            <a:r>
              <a:rPr lang="fr-FR" sz="20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Le rapport des résultats généraux de l'ORTEC précise que la rubrique "</a:t>
            </a:r>
            <a:r>
              <a:rPr lang="fr-FR" sz="2000" b="0" i="1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aération des logements</a:t>
            </a:r>
            <a:r>
              <a:rPr lang="fr-FR" sz="2000" b="0" dirty="0" smtClean="0">
                <a:solidFill>
                  <a:schemeClr val="tx2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" compte parmi les rubriques contrôlées où les règles de construction sont les moins respectées</a:t>
            </a:r>
            <a:endParaRPr lang="fr-FR" sz="2000" b="0" dirty="0">
              <a:solidFill>
                <a:schemeClr val="tx2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7" name="Image 6" descr="ORTEC_Graphe B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5426" y="2699717"/>
            <a:ext cx="4320000" cy="3606651"/>
          </a:xfrm>
          <a:prstGeom prst="rect">
            <a:avLst/>
          </a:prstGeom>
        </p:spPr>
      </p:pic>
      <p:pic>
        <p:nvPicPr>
          <p:cNvPr id="8" name="Image 7" descr="ORTEC_Graphe M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97630" y="2701380"/>
            <a:ext cx="4320000" cy="3604988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457474" y="6444133"/>
            <a:ext cx="49685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Source : Rapport de synthèse de la rubrique "aération", ORTEC 2005-2009</a:t>
            </a:r>
            <a:endParaRPr lang="fr-FR" sz="1000" i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le RJ">
  <a:themeElements>
    <a:clrScheme name="modele RJ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modele RJ">
      <a:majorFont>
        <a:latin typeface="Arial Narrow"/>
        <a:ea typeface="Arial Unicode MS"/>
        <a:cs typeface="Arial Unicode MS"/>
      </a:majorFont>
      <a:minorFont>
        <a:latin typeface="Arial Narrow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e RJ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 RJ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 RJ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 RJ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 RJ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 RJ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 RJ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 RJ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Designs\modele RJ.pot</Template>
  <TotalTime>26647</TotalTime>
  <Words>669</Words>
  <Application>Microsoft Office PowerPoint</Application>
  <PresentationFormat>Personnalisé</PresentationFormat>
  <Paragraphs>65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modele RJ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</vt:vector>
  </TitlesOfParts>
  <Company>Ministère équipement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VoisinG</dc:creator>
  <cp:lastModifiedBy>Romuald</cp:lastModifiedBy>
  <cp:revision>2278</cp:revision>
  <cp:lastPrinted>2016-11-22T12:15:18Z</cp:lastPrinted>
  <dcterms:created xsi:type="dcterms:W3CDTF">2007-09-04T06:46:58Z</dcterms:created>
  <dcterms:modified xsi:type="dcterms:W3CDTF">2020-04-29T11:36:22Z</dcterms:modified>
</cp:coreProperties>
</file>